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0" r:id="rId3"/>
    <p:sldId id="261" r:id="rId4"/>
    <p:sldId id="257" r:id="rId5"/>
    <p:sldId id="267" r:id="rId6"/>
    <p:sldId id="268" r:id="rId7"/>
    <p:sldId id="270" r:id="rId8"/>
    <p:sldId id="269" r:id="rId9"/>
    <p:sldId id="262" r:id="rId10"/>
    <p:sldId id="265" r:id="rId11"/>
    <p:sldId id="274" r:id="rId12"/>
    <p:sldId id="275" r:id="rId13"/>
    <p:sldId id="273" r:id="rId14"/>
    <p:sldId id="278" r:id="rId15"/>
    <p:sldId id="279" r:id="rId16"/>
    <p:sldId id="280" r:id="rId17"/>
    <p:sldId id="281" r:id="rId18"/>
    <p:sldId id="282" r:id="rId19"/>
    <p:sldId id="283" r:id="rId20"/>
    <p:sldId id="263" r:id="rId21"/>
    <p:sldId id="258" r:id="rId22"/>
    <p:sldId id="284" r:id="rId23"/>
    <p:sldId id="285" r:id="rId24"/>
    <p:sldId id="264" r:id="rId25"/>
    <p:sldId id="266" r:id="rId26"/>
    <p:sldId id="25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47" autoAdjust="0"/>
  </p:normalViewPr>
  <p:slideViewPr>
    <p:cSldViewPr>
      <p:cViewPr varScale="1">
        <p:scale>
          <a:sx n="82" d="100"/>
          <a:sy n="82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90947-19B0-402C-A084-3B918069EADF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20B80-0155-4EA2-8BEE-004E72B0C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2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Motivation : </a:t>
            </a:r>
          </a:p>
          <a:p>
            <a:r>
              <a:rPr lang="en-US" altLang="zh-TW" dirty="0" smtClean="0"/>
              <a:t>Goal : </a:t>
            </a:r>
          </a:p>
          <a:p>
            <a:r>
              <a:rPr lang="en-US" altLang="zh-TW" dirty="0" smtClean="0"/>
              <a:t>Flow chart : </a:t>
            </a:r>
            <a:r>
              <a:rPr lang="zh-TW" altLang="en-US" dirty="0" smtClean="0"/>
              <a:t>介紹什麼是</a:t>
            </a:r>
            <a:r>
              <a:rPr lang="en-US" altLang="zh-TW" dirty="0" smtClean="0"/>
              <a:t>chunk</a:t>
            </a:r>
            <a:r>
              <a:rPr lang="zh-TW" altLang="en-US" dirty="0" smtClean="0"/>
              <a:t>、處理過程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0B80-0155-4EA2-8BEE-004E72B0CE6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02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using a word, considering a “chunk” as the unit for the query construction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computational burdens while keeping most of the interesting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such as preserving text structure and reducing topic drift.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0B80-0155-4EA2-8BEE-004E72B0CE6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60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0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01295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889625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52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938" y="0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295400"/>
            <a:ext cx="38100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100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48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21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8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3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70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54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90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290513" y="48101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673100" y="4810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414338" y="903288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784225" y="9032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635000" y="373063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15913" y="1163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C3C13D5E-3AF6-4482-BF7A-C965ACA8A532}" type="datetimeFigureOut">
              <a:rPr lang="zh-TW" altLang="en-US" smtClean="0"/>
              <a:t>2013/3/4</a:t>
            </a:fld>
            <a:endParaRPr lang="zh-TW" alt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D2662A55-0371-4494-88EF-8A77AFC406C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0600" y="1628800"/>
            <a:ext cx="7772400" cy="1343000"/>
          </a:xfrm>
        </p:spPr>
        <p:txBody>
          <a:bodyPr/>
          <a:lstStyle/>
          <a:p>
            <a:pPr algn="ctr"/>
            <a:r>
              <a:rPr lang="en-US" altLang="zh-TW" dirty="0" smtClean="0"/>
              <a:t>Generating Queries from </a:t>
            </a:r>
            <a:br>
              <a:rPr lang="en-US" altLang="zh-TW" dirty="0" smtClean="0"/>
            </a:br>
            <a:r>
              <a:rPr lang="en-US" altLang="zh-TW" dirty="0" smtClean="0"/>
              <a:t>User-Selected Text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3128392" cy="1752600"/>
          </a:xfrm>
        </p:spPr>
        <p:txBody>
          <a:bodyPr/>
          <a:lstStyle/>
          <a:p>
            <a:pPr algn="l"/>
            <a:r>
              <a:rPr lang="en-US" altLang="zh-TW" sz="2000" dirty="0"/>
              <a:t>Date : </a:t>
            </a:r>
            <a:r>
              <a:rPr lang="en-US" altLang="zh-TW" sz="2000" dirty="0" smtClean="0"/>
              <a:t>2013/03/04</a:t>
            </a:r>
            <a:endParaRPr lang="en-US" altLang="zh-TW" sz="2000" dirty="0"/>
          </a:p>
          <a:p>
            <a:pPr algn="l"/>
            <a:r>
              <a:rPr lang="en-US" altLang="zh-TW" sz="2000" dirty="0"/>
              <a:t>Resource </a:t>
            </a:r>
            <a:r>
              <a:rPr lang="en-US" altLang="zh-TW" sz="2000" dirty="0" smtClean="0"/>
              <a:t>: IIiX’12</a:t>
            </a:r>
            <a:endParaRPr lang="en-US" altLang="zh-TW" sz="2000" dirty="0"/>
          </a:p>
          <a:p>
            <a:pPr algn="l"/>
            <a:r>
              <a:rPr lang="en-US" altLang="zh-TW" sz="2000" dirty="0"/>
              <a:t>Advisor : Dr. </a:t>
            </a:r>
            <a:r>
              <a:rPr lang="en-US" altLang="zh-TW" sz="2000" dirty="0" err="1"/>
              <a:t>Jia</a:t>
            </a:r>
            <a:r>
              <a:rPr lang="en-US" altLang="zh-TW" sz="2000" dirty="0"/>
              <a:t>-Ling </a:t>
            </a:r>
            <a:r>
              <a:rPr lang="en-US" altLang="zh-TW" sz="2000" dirty="0" err="1"/>
              <a:t>Koh</a:t>
            </a:r>
            <a:endParaRPr lang="en-US" altLang="zh-TW" sz="2000" dirty="0"/>
          </a:p>
          <a:p>
            <a:pPr algn="l"/>
            <a:r>
              <a:rPr lang="en-US" altLang="zh-TW" sz="2000" dirty="0"/>
              <a:t>Speaker : I-</a:t>
            </a:r>
            <a:r>
              <a:rPr lang="en-US" altLang="zh-TW" sz="2000" dirty="0" err="1"/>
              <a:t>Chih</a:t>
            </a:r>
            <a:r>
              <a:rPr lang="en-US" altLang="zh-TW" sz="2000" dirty="0"/>
              <a:t> Chiu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8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Chunk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4149080"/>
            <a:ext cx="7772400" cy="2376264"/>
          </a:xfrm>
        </p:spPr>
        <p:txBody>
          <a:bodyPr/>
          <a:lstStyle/>
          <a:p>
            <a:endParaRPr lang="zh-TW" alt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04" y="3933055"/>
            <a:ext cx="4248472" cy="24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2" y="1512162"/>
            <a:ext cx="8485936" cy="22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2771800" y="4441120"/>
            <a:ext cx="17281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接點 7"/>
          <p:cNvCxnSpPr/>
          <p:nvPr/>
        </p:nvCxnSpPr>
        <p:spPr bwMode="auto">
          <a:xfrm>
            <a:off x="611560" y="3632448"/>
            <a:ext cx="15121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4721520" y="4441120"/>
            <a:ext cx="17281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接點 14"/>
          <p:cNvCxnSpPr/>
          <p:nvPr/>
        </p:nvCxnSpPr>
        <p:spPr bwMode="auto">
          <a:xfrm>
            <a:off x="7308304" y="2627378"/>
            <a:ext cx="151216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92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Chunk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Frequency-based </a:t>
            </a:r>
            <a:r>
              <a:rPr lang="en-US" altLang="zh-TW" dirty="0" smtClean="0"/>
              <a:t>approach</a:t>
            </a:r>
          </a:p>
          <a:p>
            <a:endParaRPr lang="en-US" altLang="zh-TW" dirty="0"/>
          </a:p>
          <a:p>
            <a:r>
              <a:rPr lang="en-US" altLang="zh-TW" dirty="0" smtClean="0"/>
              <a:t>Learning-based approach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9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Frequency-based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2564904"/>
                <a:ext cx="7772400" cy="3607296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Following the </a:t>
                </a:r>
                <a:r>
                  <a:rPr lang="en-US" altLang="zh-TW" sz="2400" dirty="0"/>
                  <a:t>common belief in the </a:t>
                </a:r>
                <a:r>
                  <a:rPr lang="en-US" altLang="zh-TW" sz="2400" dirty="0" smtClean="0"/>
                  <a:t>effectiveness </a:t>
                </a:r>
                <a:r>
                  <a:rPr lang="en-US" altLang="zh-TW" sz="2400" dirty="0"/>
                  <a:t>of term </a:t>
                </a:r>
                <a:r>
                  <a:rPr lang="en-US" altLang="zh-TW" sz="2400" b="1" dirty="0" smtClean="0">
                    <a:solidFill>
                      <a:srgbClr val="0070C0"/>
                    </a:solidFill>
                  </a:rPr>
                  <a:t>inverse document frequency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is considered more important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 dirty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sz="2000" dirty="0"/>
              </a:p>
              <a:p>
                <a:r>
                  <a:rPr lang="en-US" altLang="zh-TW" sz="2400" dirty="0"/>
                  <a:t>Based on the number of returned </a:t>
                </a:r>
                <a:r>
                  <a:rPr lang="en-US" altLang="zh-TW" sz="2400" dirty="0" smtClean="0"/>
                  <a:t>results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2000" dirty="0"/>
                  <a:t>select the top k most infrequent </a:t>
                </a:r>
                <a:r>
                  <a:rPr lang="en-US" altLang="zh-TW" sz="2000" dirty="0" smtClean="0"/>
                  <a:t>chunks </a:t>
                </a:r>
                <a:r>
                  <a:rPr lang="zh-TW" altLang="en-US" sz="2000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2564904"/>
                <a:ext cx="7772400" cy="3607296"/>
              </a:xfrm>
              <a:blipFill rotWithShape="1">
                <a:blip r:embed="rId2"/>
                <a:stretch>
                  <a:fillRect l="-78" t="-1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3677"/>
            <a:ext cx="2895600" cy="457200"/>
          </a:xfrm>
        </p:spPr>
        <p:txBody>
          <a:bodyPr/>
          <a:lstStyle/>
          <a:p>
            <a:r>
              <a:rPr lang="en-US" altLang="zh-TW" sz="2000" dirty="0" smtClean="0"/>
              <a:t>Chunk Selection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063" y="164459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chunks</a:t>
            </a:r>
            <a:endParaRPr lang="zh-TW" altLang="en-US" sz="2400" dirty="0"/>
          </a:p>
        </p:txBody>
      </p:sp>
      <p:sp>
        <p:nvSpPr>
          <p:cNvPr id="6" name="向右箭號 5"/>
          <p:cNvSpPr/>
          <p:nvPr/>
        </p:nvSpPr>
        <p:spPr bwMode="auto">
          <a:xfrm>
            <a:off x="2187106" y="1760007"/>
            <a:ext cx="36004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46090" y="1644590"/>
            <a:ext cx="238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Web search API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 bwMode="auto">
          <a:xfrm>
            <a:off x="5131551" y="1760007"/>
            <a:ext cx="36004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724128" y="1690756"/>
                <a:ext cx="214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690756"/>
                <a:ext cx="2148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4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Learning-based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304852" cy="5373960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CRF-</a:t>
                </a:r>
                <a:r>
                  <a:rPr lang="en-US" altLang="zh-TW" sz="2400" dirty="0" err="1" smtClean="0"/>
                  <a:t>perf</a:t>
                </a:r>
                <a:r>
                  <a:rPr lang="en-US" altLang="zh-TW" sz="2400" dirty="0" smtClean="0"/>
                  <a:t> model (</a:t>
                </a:r>
                <a:r>
                  <a:rPr lang="en-US" altLang="zh-TW" sz="2400" b="1" u="sng" dirty="0" smtClean="0"/>
                  <a:t>C</a:t>
                </a:r>
                <a:r>
                  <a:rPr lang="en-US" altLang="zh-TW" sz="2400" dirty="0" smtClean="0"/>
                  <a:t>onditional </a:t>
                </a:r>
                <a:r>
                  <a:rPr lang="en-US" altLang="zh-TW" sz="2400" b="1" u="sng" dirty="0" smtClean="0"/>
                  <a:t>R</a:t>
                </a:r>
                <a:r>
                  <a:rPr lang="en-US" altLang="zh-TW" sz="2400" dirty="0" smtClean="0"/>
                  <a:t>andom </a:t>
                </a:r>
                <a:r>
                  <a:rPr lang="en-US" altLang="zh-TW" sz="2400" b="1" u="sng" dirty="0" smtClean="0"/>
                  <a:t>F</a:t>
                </a:r>
                <a:r>
                  <a:rPr lang="en-US" altLang="zh-TW" sz="2400" dirty="0" smtClean="0"/>
                  <a:t>ield)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2000" dirty="0"/>
                  <a:t>To identify important chunks in </a:t>
                </a:r>
                <a:r>
                  <a:rPr lang="en-US" altLang="zh-TW" sz="2000" dirty="0" smtClean="0"/>
                  <a:t>C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altLang="zh-TW" sz="2000" dirty="0" smtClean="0"/>
              </a:p>
              <a:p>
                <a:r>
                  <a:rPr lang="en-US" altLang="zh-TW" sz="2400" dirty="0" smtClean="0"/>
                  <a:t>Features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Labeling problem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2000" dirty="0" smtClean="0"/>
                  <a:t>Each chunk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altLang="zh-TW" sz="20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𝐿</m:t>
                    </m:r>
                    <m:r>
                      <a:rPr lang="en-US" altLang="zh-TW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sz="2000" dirty="0" smtClean="0"/>
                  <a:t> 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000" dirty="0" smtClean="0"/>
                  <a:t> means “keep” and “don’t keep” respectively.</a:t>
                </a:r>
                <a:endParaRPr lang="en-US" altLang="zh-TW" sz="2000" dirty="0"/>
              </a:p>
              <a:p>
                <a:endParaRPr lang="en-US" altLang="zh-TW" sz="2400" dirty="0" smtClean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304852" cy="5373960"/>
              </a:xfrm>
              <a:blipFill rotWithShape="1">
                <a:blip r:embed="rId2"/>
                <a:stretch>
                  <a:fillRect l="-73" t="-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3677"/>
            <a:ext cx="2895600" cy="457200"/>
          </a:xfrm>
        </p:spPr>
        <p:txBody>
          <a:bodyPr/>
          <a:lstStyle/>
          <a:p>
            <a:r>
              <a:rPr lang="en-US" altLang="zh-TW" sz="2000" dirty="0" smtClean="0"/>
              <a:t>Chunk Selection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369"/>
            <a:ext cx="874604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Learning-based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68760"/>
                <a:ext cx="7772400" cy="5256584"/>
              </a:xfrm>
            </p:spPr>
            <p:txBody>
              <a:bodyPr/>
              <a:lstStyle/>
              <a:p>
                <a:r>
                  <a:rPr lang="en-US" altLang="zh-TW" sz="2400" dirty="0" smtClean="0"/>
                  <a:t>CRF-</a:t>
                </a:r>
                <a:r>
                  <a:rPr lang="en-US" altLang="zh-TW" sz="2400" dirty="0" err="1" smtClean="0"/>
                  <a:t>perf</a:t>
                </a:r>
                <a:r>
                  <a:rPr lang="en-US" altLang="zh-TW" sz="2400" dirty="0" smtClean="0"/>
                  <a:t> model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In the training phase, the model </a:t>
                </a:r>
                <a:r>
                  <a:rPr lang="en-US" altLang="zh-TW" sz="2400" dirty="0" smtClean="0"/>
                  <a:t>parameters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𝜃</m:t>
                    </m:r>
                    <m:r>
                      <a:rPr lang="en-US" altLang="zh-TW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400" dirty="0" smtClean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68760"/>
                <a:ext cx="7772400" cy="5256584"/>
              </a:xfrm>
              <a:blipFill rotWithShape="1">
                <a:blip r:embed="rId2"/>
                <a:stretch>
                  <a:fillRect l="-78" t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3677"/>
            <a:ext cx="2895600" cy="457200"/>
          </a:xfrm>
        </p:spPr>
        <p:txBody>
          <a:bodyPr/>
          <a:lstStyle/>
          <a:p>
            <a:r>
              <a:rPr lang="en-US" altLang="zh-TW" sz="2000" dirty="0" smtClean="0"/>
              <a:t>Chunk Selection</a:t>
            </a:r>
            <a:endParaRPr lang="zh-TW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331640" y="1966850"/>
                <a:ext cx="3252814" cy="76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⁡(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66850"/>
                <a:ext cx="3252814" cy="761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331640" y="2830946"/>
                <a:ext cx="3189656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⁡(</m:t>
                          </m:r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30946"/>
                <a:ext cx="3189656" cy="9025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219742" y="2186297"/>
                <a:ext cx="2790829" cy="12449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features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altLang="zh-TW" dirty="0" smtClean="0"/>
                  <a:t> : the number of features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𝑍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a normalizer</a:t>
                </a:r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42" y="2186297"/>
                <a:ext cx="2790829" cy="1244956"/>
              </a:xfrm>
              <a:prstGeom prst="rect">
                <a:avLst/>
              </a:prstGeom>
              <a:blipFill rotWithShape="1">
                <a:blip r:embed="rId5"/>
                <a:stretch>
                  <a:fillRect l="-217" t="-1942" r="-870" b="-679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 bwMode="auto">
          <a:xfrm>
            <a:off x="3347864" y="1966850"/>
            <a:ext cx="216024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331640" y="4811513"/>
                <a:ext cx="3184974" cy="76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𝑂𝑏𝑗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811513"/>
                <a:ext cx="3184974" cy="7648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948183" y="4492539"/>
                <a:ext cx="4104456" cy="12003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retrieval performance(MAP)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zh-TW" altLang="en-US" b="0" i="1" smtClean="0">
                        <a:latin typeface="Cambria Math"/>
                      </a:rPr>
                      <m:t>𝜃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log-likelihood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: a </a:t>
                </a:r>
                <a:r>
                  <a:rPr lang="en-US" altLang="zh-TW" dirty="0" smtClean="0"/>
                  <a:t>regularization avoids </a:t>
                </a:r>
              </a:p>
              <a:p>
                <a:r>
                  <a:rPr lang="en-US" altLang="zh-TW" dirty="0" smtClean="0"/>
                  <a:t>     unbounded </a:t>
                </a:r>
                <a:r>
                  <a:rPr lang="en-US" altLang="zh-TW" dirty="0"/>
                  <a:t>parameter values.</a:t>
                </a:r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83" y="4492539"/>
                <a:ext cx="4104456" cy="1200329"/>
              </a:xfrm>
              <a:prstGeom prst="rect">
                <a:avLst/>
              </a:prstGeom>
              <a:blipFill rotWithShape="1">
                <a:blip r:embed="rId7"/>
                <a:stretch>
                  <a:fillRect t="-2010" r="-741" b="-653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1331640" y="5877272"/>
                <a:ext cx="6390404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𝑙𝑜𝑔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b="0" i="1" smtClean="0"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𝑙𝑜𝑔𝑍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877272"/>
                <a:ext cx="6390404" cy="8082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2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Learning-based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693440"/>
          </a:xfrm>
        </p:spPr>
        <p:txBody>
          <a:bodyPr/>
          <a:lstStyle/>
          <a:p>
            <a:r>
              <a:rPr lang="en-US" altLang="zh-TW" sz="2400" dirty="0" smtClean="0"/>
              <a:t>For example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3677"/>
            <a:ext cx="2895600" cy="457200"/>
          </a:xfrm>
        </p:spPr>
        <p:txBody>
          <a:bodyPr/>
          <a:lstStyle/>
          <a:p>
            <a:r>
              <a:rPr lang="en-US" altLang="zh-TW" sz="2000" dirty="0" smtClean="0"/>
              <a:t>Chunk Selection</a:t>
            </a:r>
            <a:endParaRPr lang="zh-TW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064639" y="1916832"/>
                <a:ext cx="6867393" cy="411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C = {Taiwan, baseball player, money}</a:t>
                </a:r>
              </a:p>
              <a:p>
                <a:r>
                  <a:rPr lang="en-US" altLang="zh-TW" sz="2400" dirty="0" smtClean="0"/>
                  <a:t>L </a:t>
                </a:r>
                <a:r>
                  <a:rPr lang="en-US" altLang="zh-TW" sz="2400" dirty="0"/>
                  <a:t>have eight </a:t>
                </a:r>
                <a:r>
                  <a:rPr lang="en-US" altLang="zh-TW" sz="2400" dirty="0" smtClean="0"/>
                  <a:t>combinations, “keep” or “don’t keep”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L = {1,1,0}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=0.21 ,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=0.15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=0.3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=0.17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/>
                <a:endParaRPr lang="en-US" altLang="zh-TW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⁡(0.15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∙0.21+0.17∙0.3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0.8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/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39" y="1916832"/>
                <a:ext cx="6867393" cy="4119782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036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578875" y="3068960"/>
                <a:ext cx="2565125" cy="612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𝐿</m:t>
                          </m:r>
                        </m:e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1400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⁡(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4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))</m:t>
                          </m:r>
                        </m:num>
                        <m:den>
                          <m:r>
                            <a:rPr lang="en-US" altLang="zh-TW" sz="14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75" y="3068960"/>
                <a:ext cx="2565125" cy="6126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6578875" y="3933056"/>
                <a:ext cx="2517163" cy="722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TW" sz="1400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⁡(</m:t>
                          </m:r>
                          <m:nary>
                            <m:naryPr>
                              <m:chr m:val="∑"/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𝐽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4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altLang="zh-TW" sz="1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75" y="3933056"/>
                <a:ext cx="2517163" cy="722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0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938" y="0"/>
            <a:ext cx="8120062" cy="1143000"/>
          </a:xfrm>
        </p:spPr>
        <p:txBody>
          <a:bodyPr/>
          <a:lstStyle/>
          <a:p>
            <a:r>
              <a:rPr lang="en-US" altLang="zh-TW" dirty="0" smtClean="0"/>
              <a:t>Select effective </a:t>
            </a:r>
            <a:r>
              <a:rPr lang="en-US" altLang="zh-TW" dirty="0"/>
              <a:t>chunks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Three ways construct the final </a:t>
                </a:r>
                <a:r>
                  <a:rPr lang="en-US" altLang="zh-TW" sz="2400" dirty="0"/>
                  <a:t>chunk </a:t>
                </a:r>
                <a:r>
                  <a:rPr lang="en-US" altLang="zh-TW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pPr lvl="1"/>
                <a:r>
                  <a:rPr lang="en-US" altLang="zh-TW" sz="2000" b="1" dirty="0" err="1" smtClean="0"/>
                  <a:t>CombC</a:t>
                </a:r>
                <a:endParaRPr lang="en-US" altLang="zh-TW" sz="2000" b="1" dirty="0" smtClean="0"/>
              </a:p>
              <a:p>
                <a:pPr lvl="2">
                  <a:buFont typeface="Wingdings" pitchFamily="2" charset="2"/>
                  <a:buChar char="Ø"/>
                </a:pPr>
                <a:r>
                  <a:rPr lang="en-US" altLang="zh-TW" sz="2000" dirty="0" smtClean="0"/>
                  <a:t>The </a:t>
                </a:r>
                <a:r>
                  <a:rPr lang="en-US" altLang="zh-TW" sz="2000" dirty="0"/>
                  <a:t>chunk </a:t>
                </a:r>
                <a:r>
                  <a:rPr lang="en-US" altLang="zh-TW" sz="2000" dirty="0" smtClean="0"/>
                  <a:t>combination with </a:t>
                </a:r>
                <a:r>
                  <a:rPr lang="en-US" altLang="zh-TW" sz="2000" dirty="0"/>
                  <a:t>the </a:t>
                </a:r>
                <a:r>
                  <a:rPr lang="en-US" altLang="zh-TW" sz="2000" dirty="0" smtClean="0"/>
                  <a:t>highest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={</m:t>
                    </m:r>
                    <m:r>
                      <a:rPr lang="en-US" altLang="zh-TW" sz="2000" b="0" i="1" smtClean="0">
                        <a:latin typeface="Cambria Math"/>
                      </a:rPr>
                      <m:t>𝑇𝑎𝑖𝑤𝑎𝑛</m:t>
                    </m:r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𝑏𝑎𝑠𝑒𝑏𝑎𝑙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𝑝𝑙𝑎𝑦𝑒𝑟</m:t>
                    </m:r>
                    <m:r>
                      <a:rPr lang="en-US" altLang="zh-TW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000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/>
                <a:r>
                  <a:rPr lang="en-US" altLang="zh-TW" sz="2000" b="1" dirty="0" err="1" smtClean="0"/>
                  <a:t>CombC</a:t>
                </a:r>
                <a:r>
                  <a:rPr lang="en-US" altLang="zh-TW" sz="2000" b="1" dirty="0" smtClean="0"/>
                  <a:t> + </a:t>
                </a:r>
                <a:r>
                  <a:rPr lang="en-US" altLang="zh-TW" sz="2000" b="1" dirty="0" err="1" smtClean="0"/>
                  <a:t>TopC</a:t>
                </a:r>
                <a:r>
                  <a:rPr lang="en-US" altLang="zh-TW" sz="2000" b="1" dirty="0" smtClean="0"/>
                  <a:t>(2)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altLang="zh-TW" sz="2000" dirty="0"/>
                  <a:t>Select two top-performing </a:t>
                </a:r>
                <a:r>
                  <a:rPr lang="en-US" altLang="zh-TW" sz="2000" dirty="0" smtClean="0"/>
                  <a:t>single chunks </a:t>
                </a:r>
                <a:r>
                  <a:rPr lang="en-US" altLang="zh-TW" sz="2000" dirty="0"/>
                  <a:t>with the </a:t>
                </a:r>
                <a:r>
                  <a:rPr lang="en-US" altLang="zh-TW" sz="2000" dirty="0" smtClean="0"/>
                  <a:t>highest </a:t>
                </a:r>
                <a:r>
                  <a:rPr lang="en-US" altLang="zh-TW" sz="2000" dirty="0"/>
                  <a:t>probability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𝑇𝑎𝑖𝑤𝑎𝑛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𝑏𝑎𝑠𝑒𝑏𝑎𝑙𝑙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𝑝𝑙𝑎𝑦𝑒𝑟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+{</m:t>
                    </m:r>
                    <m:r>
                      <a:rPr lang="en-US" altLang="zh-TW" sz="2000" b="0" i="1" smtClean="0">
                        <a:latin typeface="Cambria Math"/>
                      </a:rPr>
                      <m:t>𝑏𝑎𝑠𝑒𝑏𝑎𝑙𝑙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𝑡𝑒𝑎𝑚</m:t>
                    </m:r>
                    <m:r>
                      <a:rPr lang="en-US" altLang="zh-TW" sz="2000" b="0" i="1" smtClean="0">
                        <a:latin typeface="Cambria Math"/>
                      </a:rPr>
                      <m:t>,</m:t>
                    </m:r>
                    <m:r>
                      <a:rPr lang="en-US" altLang="zh-TW" sz="2000" b="0" i="1" smtClean="0">
                        <a:latin typeface="Cambria Math"/>
                      </a:rPr>
                      <m:t>𝑐𝑜𝑎𝑐h</m:t>
                    </m:r>
                    <m:r>
                      <a:rPr lang="en-US" altLang="zh-TW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000" dirty="0" smtClean="0"/>
              </a:p>
              <a:p>
                <a:pPr lvl="1"/>
                <a:endParaRPr lang="en-US" altLang="zh-TW" sz="2000" dirty="0"/>
              </a:p>
              <a:p>
                <a:pPr lvl="1"/>
                <a:r>
                  <a:rPr lang="en-US" altLang="zh-TW" sz="2000" b="1" dirty="0" err="1" smtClean="0"/>
                  <a:t>TopC</a:t>
                </a:r>
                <a:r>
                  <a:rPr lang="en-US" altLang="zh-TW" sz="2000" b="1" dirty="0" smtClean="0"/>
                  <a:t>(k) 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altLang="zh-TW" sz="1600" dirty="0" smtClean="0"/>
                  <a:t>It </a:t>
                </a:r>
                <a:r>
                  <a:rPr lang="en-US" altLang="zh-TW" sz="1600" dirty="0"/>
                  <a:t>contains the top k </a:t>
                </a:r>
                <a:r>
                  <a:rPr lang="en-US" altLang="zh-TW" sz="1600" dirty="0" smtClean="0"/>
                  <a:t>effective chunks by algorithm.</a:t>
                </a:r>
              </a:p>
              <a:p>
                <a:pPr lvl="2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={</m:t>
                    </m:r>
                    <m:r>
                      <a:rPr lang="en-US" altLang="zh-TW" sz="2000" i="1">
                        <a:latin typeface="Cambria Math"/>
                      </a:rPr>
                      <m:t>𝑏𝑎𝑠𝑒𝑏𝑎𝑙𝑙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𝑡𝑒𝑎𝑚</m:t>
                    </m:r>
                    <m:r>
                      <a:rPr lang="en-US" altLang="zh-TW" sz="2000" i="1">
                        <a:latin typeface="Cambria Math"/>
                      </a:rPr>
                      <m:t>,</m:t>
                    </m:r>
                    <m:r>
                      <a:rPr lang="en-US" altLang="zh-TW" sz="2000" i="1">
                        <a:latin typeface="Cambria Math"/>
                      </a:rPr>
                      <m:t>𝑐𝑜𝑎𝑐h</m:t>
                    </m:r>
                    <m:r>
                      <a:rPr lang="en-US" altLang="zh-TW" sz="2000" b="0" i="1" smtClean="0">
                        <a:latin typeface="Cambria Math"/>
                      </a:rPr>
                      <m:t>,</m:t>
                    </m:r>
                    <m:r>
                      <a:rPr lang="en-US" altLang="zh-TW" sz="2000" b="0" i="1" smtClean="0">
                        <a:latin typeface="Cambria Math"/>
                      </a:rPr>
                      <m:t>𝑏𝑎𝑠𝑒𝑏𝑎𝑙𝑙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𝑝𝑙𝑎𝑦𝑒𝑟</m:t>
                    </m:r>
                    <m:r>
                      <a:rPr lang="en-US" altLang="zh-TW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" t="-875" r="-314" b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 effective chunks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folHlink"/>
                  </a:buClr>
                  <a:buSzPct val="60000"/>
                </a:pPr>
                <a:r>
                  <a:rPr lang="en-US" altLang="zh-TW" sz="2400" dirty="0" err="1" smtClean="0"/>
                  <a:t>TopC</a:t>
                </a:r>
                <a:r>
                  <a:rPr lang="en-US" altLang="zh-TW" sz="2400" dirty="0" smtClean="0"/>
                  <a:t>(k)      </a:t>
                </a:r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𝐶𝑅𝐹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𝑆𝑖𝑛𝑔𝑙𝑒𝐶</m:t>
                        </m:r>
                      </m:sub>
                    </m:sSub>
                  </m:oMath>
                </a14:m>
                <a:r>
                  <a:rPr lang="en-US" altLang="zh-TW" sz="2000" dirty="0"/>
                  <a:t>)</a:t>
                </a:r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74" y="1844825"/>
            <a:ext cx="60790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5004048" y="4077073"/>
            <a:ext cx="504056" cy="28803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88373" y="465313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Threshold = 0.42</a:t>
            </a:r>
            <a:endParaRPr lang="zh-TW" altLang="en-US" dirty="0"/>
          </a:p>
        </p:txBody>
      </p:sp>
      <p:cxnSp>
        <p:nvCxnSpPr>
          <p:cNvPr id="7" name="肘形接點 6"/>
          <p:cNvCxnSpPr>
            <a:stCxn id="4" idx="2"/>
            <a:endCxn id="5" idx="1"/>
          </p:cNvCxnSpPr>
          <p:nvPr/>
        </p:nvCxnSpPr>
        <p:spPr bwMode="auto">
          <a:xfrm rot="16200000" flipH="1">
            <a:off x="5135875" y="4485304"/>
            <a:ext cx="472698" cy="232297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30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 Generation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</a:rPr>
                          <m:t>𝑻𝑺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TW" sz="2400" b="1" i="1" smtClean="0">
                        <a:latin typeface="Cambria Math"/>
                      </a:rPr>
                      <m:t>+</m:t>
                    </m:r>
                    <m:r>
                      <a:rPr lang="en-US" altLang="zh-TW" sz="2400" b="1" i="1" smtClean="0">
                        <a:latin typeface="Cambria Math"/>
                      </a:rPr>
                      <m:t>𝑾𝒆𝒊𝒈𝒉𝒕𝑪</m:t>
                    </m:r>
                    <m:r>
                      <a:rPr lang="en-US" altLang="zh-TW" sz="2400" b="1" i="1" smtClean="0">
                        <a:latin typeface="Cambria Math"/>
                      </a:rPr>
                      <m:t>(</m:t>
                    </m:r>
                    <m:r>
                      <a:rPr lang="en-US" altLang="zh-TW" sz="2400" b="1" i="1" smtClean="0">
                        <a:latin typeface="Cambria Math"/>
                      </a:rPr>
                      <m:t>𝟐𝟎</m:t>
                    </m:r>
                    <m:r>
                      <a:rPr lang="en-US" altLang="zh-TW" sz="2400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b="1" dirty="0" smtClean="0"/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lvl="1"/>
                <a:r>
                  <a:rPr lang="en-US" altLang="zh-TW" sz="2000" dirty="0" smtClean="0"/>
                  <a:t>According to frequency based approach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zh-TW" sz="20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: document frequency</a:t>
                </a:r>
              </a:p>
              <a:p>
                <a:pPr lvl="1"/>
                <a:endParaRPr lang="en-US" altLang="zh-TW" sz="2000" dirty="0" smtClean="0"/>
              </a:p>
              <a:p>
                <a:pPr lvl="1"/>
                <a:endParaRPr lang="en-US" altLang="zh-TW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/>
                          </a:rPr>
                          <m:t>𝑻𝑺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TW" sz="2400" b="1" i="1">
                        <a:latin typeface="Cambria Math"/>
                      </a:rPr>
                      <m:t>+</m:t>
                    </m:r>
                    <m:r>
                      <a:rPr lang="en-US" altLang="zh-TW" sz="2400" b="1" i="1">
                        <a:latin typeface="Cambria Math"/>
                      </a:rPr>
                      <m:t>𝑪𝒐𝒎𝒃𝑪</m:t>
                    </m:r>
                  </m:oMath>
                </a14:m>
                <a:endParaRPr lang="en-US" altLang="zh-TW" sz="2400" b="1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lvl="1"/>
                <a:endParaRPr lang="en-US" altLang="zh-TW" sz="2000" dirty="0"/>
              </a:p>
              <a:p>
                <a:pPr lvl="1"/>
                <a:r>
                  <a:rPr lang="en-US" altLang="zh-TW" sz="2000" dirty="0"/>
                  <a:t>The </a:t>
                </a:r>
                <a:r>
                  <a:rPr lang="en-US" altLang="zh-TW" sz="2000" dirty="0"/>
                  <a:t>query is generated by combining </a:t>
                </a:r>
                <a:r>
                  <a:rPr lang="en-US" altLang="zh-TW" sz="2000" dirty="0"/>
                  <a:t>the best </a:t>
                </a:r>
                <a:r>
                  <a:rPr lang="en-US" altLang="zh-TW" sz="2000" dirty="0"/>
                  <a:t>chunk combination (max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000" dirty="0"/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𝑇𝑆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" b="-2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9" y="1988840"/>
            <a:ext cx="4105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5781797" y="3769825"/>
                <a:ext cx="3351302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𝑻𝑺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denotes the corresponding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𝑇𝑆</m:t>
                    </m:r>
                  </m:oMath>
                </a14:m>
                <a:r>
                  <a:rPr lang="en-US" altLang="zh-TW" dirty="0"/>
                  <a:t> with no </a:t>
                </a:r>
                <a:r>
                  <a:rPr lang="en-US" altLang="zh-TW" dirty="0" smtClean="0"/>
                  <a:t>stopwords.</a:t>
                </a:r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97" y="3769825"/>
                <a:ext cx="3351302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3704" r="-1630" b="-1296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02" y="1162845"/>
            <a:ext cx="3859098" cy="119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5284902" y="1361931"/>
            <a:ext cx="1127594" cy="1440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24" y="4980439"/>
            <a:ext cx="40195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Query Generation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/>
                          </a:rPr>
                          <m:t>𝑻𝑺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TW" sz="2400" b="1" i="1">
                        <a:latin typeface="Cambria Math"/>
                      </a:rPr>
                      <m:t>+</m:t>
                    </m:r>
                    <m:r>
                      <a:rPr lang="en-US" altLang="zh-TW" sz="2400" b="1" i="1">
                        <a:latin typeface="Cambria Math"/>
                      </a:rPr>
                      <m:t>𝑪𝒐𝒎𝒃𝑪</m:t>
                    </m:r>
                    <m:r>
                      <a:rPr lang="en-US" altLang="zh-TW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/>
                          </a:rPr>
                          <m:t>𝑻𝒐𝒑𝑪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altLang="zh-TW" sz="2400" b="1" i="1">
                        <a:latin typeface="Cambria Math"/>
                      </a:rPr>
                      <m:t>(</m:t>
                    </m:r>
                    <m:r>
                      <a:rPr lang="en-US" altLang="zh-TW" sz="2400" b="1" i="1">
                        <a:latin typeface="Cambria Math"/>
                      </a:rPr>
                      <m:t>𝟐</m:t>
                    </m:r>
                    <m:r>
                      <a:rPr lang="en-US" altLang="zh-TW" sz="2400" b="1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b="1" dirty="0"/>
              </a:p>
              <a:p>
                <a:endParaRPr lang="en-US" altLang="zh-TW" sz="2400" dirty="0"/>
              </a:p>
              <a:p>
                <a:pPr lvl="1"/>
                <a:endParaRPr lang="en-US" altLang="zh-TW" sz="2000" dirty="0"/>
              </a:p>
              <a:p>
                <a:pPr lvl="1"/>
                <a:r>
                  <a:rPr lang="en-US" altLang="zh-TW" sz="2000" dirty="0"/>
                  <a:t>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𝐶𝑅𝐹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𝑐𝑜𝑚𝑏𝐶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𝑇𝑜𝑝𝐶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000" i="1">
                            <a:latin typeface="Cambria Math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altLang="zh-TW" sz="2400" dirty="0"/>
              </a:p>
              <a:p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/>
                          </a:rPr>
                          <m:t>𝑻𝑺</m:t>
                        </m:r>
                      </m:e>
                      <m:sub>
                        <m:r>
                          <a:rPr lang="en-US" altLang="zh-TW" sz="2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TW" sz="2400" b="1" i="1">
                        <a:latin typeface="Cambria Math"/>
                      </a:rPr>
                      <m:t>+</m:t>
                    </m:r>
                    <m:r>
                      <a:rPr lang="en-US" altLang="zh-TW" sz="2400" b="1" i="1">
                        <a:latin typeface="Cambria Math"/>
                      </a:rPr>
                      <m:t>𝑻𝒐𝒑𝑪</m:t>
                    </m:r>
                    <m:r>
                      <a:rPr lang="en-US" altLang="zh-TW" sz="2400" b="1" i="1">
                        <a:latin typeface="Cambria Math"/>
                      </a:rPr>
                      <m:t>(</m:t>
                    </m:r>
                    <m:r>
                      <a:rPr lang="en-US" altLang="zh-TW" sz="2400" b="1" i="1">
                        <a:latin typeface="Cambria Math"/>
                      </a:rPr>
                      <m:t>𝒌</m:t>
                    </m:r>
                    <m:r>
                      <a:rPr lang="en-US" altLang="zh-TW" sz="2400" b="1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b="1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pPr lvl="1"/>
                <a:r>
                  <a:rPr lang="en-US" altLang="zh-TW" sz="2000" dirty="0"/>
                  <a:t>Using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𝐶𝑅𝐹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𝑆𝑖𝑛𝑔𝑙𝑒𝐶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Algorithm</a:t>
                </a:r>
                <a:endParaRPr lang="zh-TW" altLang="en-US" sz="2000" dirty="0"/>
              </a:p>
              <a:p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5" y="1988840"/>
            <a:ext cx="6438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5" y="4735876"/>
            <a:ext cx="420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Approaches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Experiments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37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Approaches</a:t>
            </a:r>
          </a:p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/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Experimental Setup</a:t>
            </a:r>
          </a:p>
          <a:p>
            <a:pPr lvl="1"/>
            <a:r>
              <a:rPr lang="en-US" altLang="zh-TW" sz="2000" dirty="0" smtClean="0"/>
              <a:t>TREC Gov2 collection</a:t>
            </a:r>
          </a:p>
          <a:p>
            <a:pPr lvl="1"/>
            <a:r>
              <a:rPr lang="en-US" altLang="zh-TW" sz="2000" dirty="0" smtClean="0"/>
              <a:t>25205179 documents</a:t>
            </a:r>
          </a:p>
          <a:p>
            <a:pPr lvl="1"/>
            <a:r>
              <a:rPr lang="en-US" altLang="zh-TW" sz="2000" dirty="0"/>
              <a:t>Average number of words in text </a:t>
            </a:r>
            <a:r>
              <a:rPr lang="en-US" altLang="zh-TW" sz="2000" dirty="0" smtClean="0"/>
              <a:t>segments and </a:t>
            </a:r>
            <a:r>
              <a:rPr lang="en-US" altLang="zh-TW" sz="2000" dirty="0"/>
              <a:t>documents before/after removing stopwords </a:t>
            </a:r>
            <a:r>
              <a:rPr lang="en-US" altLang="zh-TW" sz="2000" dirty="0" smtClean="0"/>
              <a:t>for the </a:t>
            </a:r>
            <a:r>
              <a:rPr lang="en-US" altLang="zh-TW" sz="2000" dirty="0"/>
              <a:t>selected </a:t>
            </a:r>
            <a:r>
              <a:rPr lang="en-US" altLang="zh-TW" sz="2000" dirty="0" smtClean="0"/>
              <a:t>50 </a:t>
            </a:r>
            <a:r>
              <a:rPr lang="en-US" altLang="zh-TW" sz="2000" dirty="0"/>
              <a:t>topics</a:t>
            </a:r>
            <a:r>
              <a:rPr lang="en-US" altLang="zh-TW" sz="2000" dirty="0" smtClean="0"/>
              <a:t>.</a:t>
            </a:r>
          </a:p>
          <a:p>
            <a:pPr lvl="1"/>
            <a:endParaRPr lang="en-US" altLang="zh-TW" sz="2000" dirty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 smtClean="0"/>
              <a:t>Use </a:t>
            </a:r>
            <a:r>
              <a:rPr lang="en-US" altLang="zh-TW" sz="2000" dirty="0"/>
              <a:t>10-fold cross validation for training and testing </a:t>
            </a:r>
            <a:r>
              <a:rPr lang="en-US" altLang="zh-TW" sz="2000" dirty="0" smtClean="0"/>
              <a:t>the CRF-</a:t>
            </a:r>
            <a:r>
              <a:rPr lang="en-US" altLang="zh-TW" sz="2000" dirty="0" err="1" smtClean="0"/>
              <a:t>perf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models.</a:t>
            </a:r>
            <a:endParaRPr lang="zh-TW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3095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11415" y="5877272"/>
                <a:ext cx="7772400" cy="864096"/>
              </a:xfrm>
            </p:spPr>
            <p:txBody>
              <a:bodyPr/>
              <a:lstStyle/>
              <a:p>
                <a:r>
                  <a:rPr lang="en-US" altLang="zh-TW" sz="1600" dirty="0" smtClean="0"/>
                  <a:t>PRF(Pseudo relevance </a:t>
                </a:r>
                <a:r>
                  <a:rPr lang="en-US" altLang="zh-TW" sz="1600" dirty="0"/>
                  <a:t>feedback) : 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>extract the top </a:t>
                </a:r>
                <a:r>
                  <a:rPr lang="en-US" altLang="zh-TW" sz="1600" dirty="0"/>
                  <a:t>10 and 20 </a:t>
                </a:r>
                <a:r>
                  <a:rPr lang="en-US" altLang="zh-TW" sz="1600" dirty="0" err="1"/>
                  <a:t>tf-idf</a:t>
                </a:r>
                <a:r>
                  <a:rPr lang="en-US" altLang="zh-TW" sz="1600" dirty="0"/>
                  <a:t> weighted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dirty="0" smtClean="0">
                            <a:latin typeface="Cambria Math"/>
                          </a:rPr>
                          <m:t>𝑇𝑆</m:t>
                        </m:r>
                      </m:e>
                      <m:sub>
                        <m:r>
                          <a:rPr lang="en-US" altLang="zh-TW" sz="1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415" y="5877272"/>
                <a:ext cx="7772400" cy="864096"/>
              </a:xfrm>
              <a:blipFill rotWithShape="1">
                <a:blip r:embed="rId2"/>
                <a:stretch>
                  <a:fillRect t="-21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" y="1220235"/>
            <a:ext cx="91059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TopC</a:t>
            </a:r>
            <a:r>
              <a:rPr lang="en-US" altLang="zh-TW" dirty="0" smtClean="0"/>
              <a:t>(K)</a:t>
            </a:r>
          </a:p>
          <a:p>
            <a:pPr lvl="1"/>
            <a:r>
              <a:rPr lang="en-US" altLang="zh-TW" dirty="0"/>
              <a:t>average </a:t>
            </a:r>
            <a:r>
              <a:rPr lang="en-US" altLang="zh-TW" dirty="0" smtClean="0"/>
              <a:t>k value </a:t>
            </a:r>
            <a:r>
              <a:rPr lang="en-US" altLang="zh-TW" dirty="0"/>
              <a:t>is </a:t>
            </a:r>
            <a:r>
              <a:rPr lang="en-US" altLang="zh-TW" dirty="0" smtClean="0"/>
              <a:t>3.85.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6" y="2564904"/>
            <a:ext cx="762987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Approaches</a:t>
            </a:r>
          </a:p>
          <a:p>
            <a:r>
              <a:rPr lang="en-US" altLang="zh-TW" dirty="0" smtClean="0"/>
              <a:t>Experiments</a:t>
            </a:r>
            <a:endParaRPr lang="en-US" altLang="zh-TW" dirty="0"/>
          </a:p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They </a:t>
            </a:r>
            <a:r>
              <a:rPr lang="en-US" altLang="zh-TW" sz="2400" dirty="0"/>
              <a:t>present approaches for generating </a:t>
            </a:r>
            <a:r>
              <a:rPr lang="en-US" altLang="zh-TW" sz="2400" dirty="0" smtClean="0"/>
              <a:t>queries based </a:t>
            </a:r>
            <a:r>
              <a:rPr lang="en-US" altLang="zh-TW" sz="2400" dirty="0"/>
              <a:t>on user-selected text segments from a document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They </a:t>
            </a:r>
            <a:r>
              <a:rPr lang="en-US" altLang="zh-TW" sz="2400" dirty="0"/>
              <a:t>propose several learning-based approaches to </a:t>
            </a:r>
            <a:r>
              <a:rPr lang="en-US" altLang="zh-TW" sz="2400" dirty="0" smtClean="0"/>
              <a:t>selecting effective </a:t>
            </a:r>
            <a:r>
              <a:rPr lang="en-US" altLang="zh-TW" sz="2400" dirty="0"/>
              <a:t>chunks from the text segments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/>
              <a:t>In the experiments, </a:t>
            </a:r>
            <a:r>
              <a:rPr lang="en-US" altLang="zh-TW" sz="2400" dirty="0" smtClean="0"/>
              <a:t>the </a:t>
            </a:r>
            <a:r>
              <a:rPr lang="en-US" altLang="zh-TW" sz="2400" dirty="0"/>
              <a:t>technique </a:t>
            </a:r>
            <a:r>
              <a:rPr lang="en-US" altLang="zh-TW" sz="2400" dirty="0" err="1"/>
              <a:t>TopC</a:t>
            </a:r>
            <a:r>
              <a:rPr lang="en-US" altLang="zh-TW" sz="2400" dirty="0"/>
              <a:t>(k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has </a:t>
            </a:r>
            <a:r>
              <a:rPr lang="en-US" altLang="zh-TW" sz="2400" dirty="0" smtClean="0"/>
              <a:t>the advantage </a:t>
            </a:r>
            <a:r>
              <a:rPr lang="en-US" altLang="zh-TW" sz="2400" dirty="0"/>
              <a:t>of automatic determination of k </a:t>
            </a:r>
            <a:r>
              <a:rPr lang="en-US" altLang="zh-TW" sz="2400" dirty="0" smtClean="0"/>
              <a:t>can significantly improve </a:t>
            </a:r>
            <a:r>
              <a:rPr lang="en-US" altLang="zh-TW" sz="2400" dirty="0"/>
              <a:t>retrieval performance.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90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 txBox="1">
            <a:spLocks/>
          </p:cNvSpPr>
          <p:nvPr/>
        </p:nvSpPr>
        <p:spPr bwMode="auto">
          <a:xfrm>
            <a:off x="398610" y="2775361"/>
            <a:ext cx="818388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TW" sz="8000" b="1" dirty="0" smtClean="0">
                <a:solidFill>
                  <a:srgbClr val="C00000"/>
                </a:solidFill>
                <a:latin typeface="Edwardian Script ITC" pitchFamily="66" charset="0"/>
              </a:rPr>
              <a:t>Thanks for your listening</a:t>
            </a:r>
            <a:endParaRPr lang="zh-TW" altLang="en-US" sz="8000" b="1" dirty="0">
              <a:solidFill>
                <a:srgbClr val="C0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 smtClean="0"/>
              <a:t>Goal</a:t>
            </a:r>
          </a:p>
          <a:p>
            <a:pPr lvl="1"/>
            <a:r>
              <a:rPr lang="en-US" altLang="zh-TW" dirty="0" smtClean="0"/>
              <a:t>Flow Chart</a:t>
            </a:r>
          </a:p>
          <a:p>
            <a:r>
              <a:rPr lang="en-US" altLang="zh-TW" dirty="0" smtClean="0"/>
              <a:t>Approaches</a:t>
            </a:r>
          </a:p>
          <a:p>
            <a:r>
              <a:rPr lang="en-US" altLang="zh-TW" dirty="0" smtClean="0"/>
              <a:t>Experiments</a:t>
            </a:r>
            <a:endParaRPr lang="en-US" altLang="zh-TW" dirty="0"/>
          </a:p>
          <a:p>
            <a:r>
              <a:rPr lang="en-US" altLang="zh-TW" dirty="0"/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8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256584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Annotation</a:t>
            </a:r>
            <a:r>
              <a:rPr lang="en-US" altLang="zh-TW" sz="2400" dirty="0"/>
              <a:t>, which are becoming more common in </a:t>
            </a:r>
            <a:r>
              <a:rPr lang="en-US" altLang="zh-TW" sz="2400" dirty="0" smtClean="0"/>
              <a:t>various tablet </a:t>
            </a:r>
            <a:r>
              <a:rPr lang="en-US" altLang="zh-TW" sz="2400" dirty="0"/>
              <a:t>applications, can help improve </a:t>
            </a:r>
            <a:r>
              <a:rPr lang="en-US" altLang="zh-TW" sz="2400" dirty="0" smtClean="0"/>
              <a:t>understanding content.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Queries </a:t>
            </a:r>
            <a:r>
              <a:rPr lang="en-US" altLang="zh-TW" sz="2400" dirty="0"/>
              <a:t>constructed from the annotated texts can be very </a:t>
            </a:r>
            <a:r>
              <a:rPr lang="en-US" altLang="zh-TW" sz="2400" dirty="0" smtClean="0"/>
              <a:t>effective.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4627"/>
            <a:ext cx="3761807" cy="50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Manual query construction</a:t>
            </a:r>
            <a:r>
              <a:rPr lang="en-US" altLang="zh-TW" sz="2400" dirty="0">
                <a:solidFill>
                  <a:srgbClr val="00B0F0"/>
                </a:solidFill>
              </a:rPr>
              <a:t> </a:t>
            </a:r>
            <a:r>
              <a:rPr lang="en-US" altLang="zh-TW" sz="2400" dirty="0"/>
              <a:t>based on text passages is </a:t>
            </a:r>
            <a:r>
              <a:rPr lang="en-US" altLang="zh-TW" sz="2400" dirty="0" smtClean="0"/>
              <a:t>common; however</a:t>
            </a:r>
            <a:r>
              <a:rPr lang="en-US" altLang="zh-TW" sz="2400" dirty="0"/>
              <a:t>, such formulation can involve </a:t>
            </a:r>
            <a:r>
              <a:rPr lang="en-US" altLang="zh-TW" sz="2400" dirty="0" smtClean="0"/>
              <a:t>considerable effort </a:t>
            </a:r>
            <a:r>
              <a:rPr lang="en-US" altLang="zh-TW" sz="2400" dirty="0"/>
              <a:t>for users and an </a:t>
            </a:r>
            <a:r>
              <a:rPr lang="en-US" altLang="zh-TW" sz="2400" dirty="0" smtClean="0"/>
              <a:t>effective </a:t>
            </a:r>
            <a:r>
              <a:rPr lang="en-US" altLang="zh-TW" sz="2400" dirty="0"/>
              <a:t>search is not guaranteed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Past </a:t>
            </a:r>
            <a:r>
              <a:rPr lang="en-US" altLang="zh-TW" sz="2400" dirty="0"/>
              <a:t>researches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Log history</a:t>
            </a:r>
          </a:p>
          <a:p>
            <a:pPr lvl="1"/>
            <a:r>
              <a:rPr lang="en-US" altLang="zh-TW" sz="2000" dirty="0" smtClean="0"/>
              <a:t>Relevance feedback</a:t>
            </a:r>
          </a:p>
          <a:p>
            <a:pPr lvl="1"/>
            <a:r>
              <a:rPr lang="en-US" altLang="zh-TW" sz="2000" dirty="0" smtClean="0"/>
              <a:t>More-like-this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26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Authors </a:t>
            </a:r>
            <a:r>
              <a:rPr lang="en-US" altLang="zh-TW" sz="2400" dirty="0"/>
              <a:t>propose techniques for generating </a:t>
            </a:r>
            <a:r>
              <a:rPr lang="en-US" altLang="zh-TW" sz="2400" dirty="0" smtClean="0"/>
              <a:t>queries from </a:t>
            </a:r>
            <a:r>
              <a:rPr lang="en-US" altLang="zh-TW" sz="2400" dirty="0"/>
              <a:t>user-selected or annotated text </a:t>
            </a:r>
            <a:r>
              <a:rPr lang="en-US" altLang="zh-TW" sz="2400" dirty="0" smtClean="0"/>
              <a:t>passages.</a:t>
            </a:r>
          </a:p>
          <a:p>
            <a:endParaRPr lang="en-US" altLang="zh-TW" sz="2400" dirty="0"/>
          </a:p>
          <a:p>
            <a:r>
              <a:rPr lang="en-US" altLang="zh-TW" sz="2400" dirty="0"/>
              <a:t>A user can select any arbitrary </a:t>
            </a:r>
            <a:r>
              <a:rPr lang="en-US" altLang="zh-TW" sz="2400" dirty="0" smtClean="0"/>
              <a:t>text segment </a:t>
            </a:r>
            <a:r>
              <a:rPr lang="en-US" altLang="zh-TW" sz="2400" dirty="0"/>
              <a:t>of interest while browsing, and </a:t>
            </a:r>
            <a:r>
              <a:rPr lang="en-US" altLang="zh-TW" sz="2400" dirty="0" smtClean="0"/>
              <a:t>then automatically generate </a:t>
            </a:r>
            <a:r>
              <a:rPr lang="en-US" altLang="zh-TW" sz="2400" dirty="0"/>
              <a:t>queries based on that text segment.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27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Chart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use of noun phrases or named entities as the minimum semantic building blocks </a:t>
            </a:r>
            <a:r>
              <a:rPr lang="en-US" altLang="zh-TW" sz="2400" dirty="0" smtClean="0"/>
              <a:t>has </a:t>
            </a:r>
            <a:r>
              <a:rPr lang="en-US" altLang="zh-TW" sz="2400" dirty="0"/>
              <a:t>proven to be reliable in past research on information retrieval and natural language processing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 smtClean="0"/>
          </a:p>
          <a:p>
            <a:r>
              <a:rPr lang="en-US" altLang="zh-TW" sz="2400" dirty="0"/>
              <a:t>Authors propose to identify important noun phrases and named entities, called </a:t>
            </a:r>
            <a:r>
              <a:rPr lang="en-US" altLang="zh-TW" sz="2400" b="1" dirty="0"/>
              <a:t>“</a:t>
            </a:r>
            <a:r>
              <a:rPr lang="en-US" altLang="zh-TW" sz="2400" b="1" dirty="0">
                <a:solidFill>
                  <a:srgbClr val="00B0F0"/>
                </a:solidFill>
              </a:rPr>
              <a:t>chunks</a:t>
            </a:r>
            <a:r>
              <a:rPr lang="en-US" altLang="zh-TW" sz="2400" b="1" dirty="0"/>
              <a:t>“</a:t>
            </a:r>
            <a:r>
              <a:rPr lang="en-US" altLang="zh-TW" sz="2400" dirty="0"/>
              <a:t>, within the selected text segment as the basic building blocks for query formulation.</a:t>
            </a:r>
            <a:endParaRPr lang="zh-TW" altLang="en-US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5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Chart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5373216"/>
            <a:ext cx="4314056" cy="122413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TW" sz="1800" dirty="0"/>
              <a:t>TS : </a:t>
            </a:r>
            <a:r>
              <a:rPr lang="en-US" altLang="zh-TW" sz="1800" b="1" u="sng" dirty="0"/>
              <a:t>T</a:t>
            </a:r>
            <a:r>
              <a:rPr lang="en-US" altLang="zh-TW" sz="1800" dirty="0"/>
              <a:t>ext </a:t>
            </a:r>
            <a:r>
              <a:rPr lang="en-US" altLang="zh-TW" sz="1800" b="1" u="sng" dirty="0"/>
              <a:t>S</a:t>
            </a:r>
            <a:r>
              <a:rPr lang="en-US" altLang="zh-TW" sz="1800" dirty="0"/>
              <a:t>egment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800" dirty="0"/>
              <a:t>C : </a:t>
            </a:r>
            <a:r>
              <a:rPr lang="en-US" altLang="zh-TW" sz="1800" b="1" u="sng" dirty="0"/>
              <a:t>C</a:t>
            </a:r>
            <a:r>
              <a:rPr lang="en-US" altLang="zh-TW" sz="1800" dirty="0"/>
              <a:t>hunks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800" dirty="0" err="1"/>
              <a:t>Ce</a:t>
            </a:r>
            <a:r>
              <a:rPr lang="en-US" altLang="zh-TW" sz="1800" dirty="0"/>
              <a:t> : </a:t>
            </a:r>
            <a:r>
              <a:rPr lang="en-US" altLang="zh-TW" sz="1800" b="1" u="sng" dirty="0"/>
              <a:t>e</a:t>
            </a:r>
            <a:r>
              <a:rPr lang="en-US" altLang="zh-TW" sz="1800" dirty="0"/>
              <a:t>ffective </a:t>
            </a:r>
            <a:r>
              <a:rPr lang="en-US" altLang="zh-TW" sz="1800" b="1" u="sng" dirty="0"/>
              <a:t>C</a:t>
            </a:r>
            <a:r>
              <a:rPr lang="en-US" altLang="zh-TW" sz="1800" dirty="0"/>
              <a:t>hunks</a:t>
            </a:r>
            <a:endParaRPr lang="zh-TW" altLang="en-US" sz="1800" dirty="0"/>
          </a:p>
          <a:p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8712" cy="39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大括弧 5"/>
          <p:cNvSpPr/>
          <p:nvPr/>
        </p:nvSpPr>
        <p:spPr bwMode="auto">
          <a:xfrm>
            <a:off x="7378536" y="2348880"/>
            <a:ext cx="360040" cy="2088232"/>
          </a:xfrm>
          <a:prstGeom prst="righ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</a:t>
            </a:r>
          </a:p>
          <a:p>
            <a:pPr lvl="1"/>
            <a:r>
              <a:rPr lang="en-US" altLang="zh-TW" dirty="0" smtClean="0"/>
              <a:t>Chunk Extraction</a:t>
            </a:r>
          </a:p>
          <a:p>
            <a:pPr lvl="1"/>
            <a:r>
              <a:rPr lang="en-US" altLang="zh-TW" dirty="0" smtClean="0"/>
              <a:t>Chunk Selection</a:t>
            </a:r>
          </a:p>
          <a:p>
            <a:pPr lvl="1"/>
            <a:r>
              <a:rPr lang="en-US" altLang="zh-TW" dirty="0" smtClean="0"/>
              <a:t>Query Generation</a:t>
            </a:r>
          </a:p>
          <a:p>
            <a:r>
              <a:rPr lang="en-US" altLang="zh-TW" dirty="0" smtClean="0"/>
              <a:t>Experiments</a:t>
            </a:r>
            <a:endParaRPr lang="en-US" altLang="zh-TW" dirty="0"/>
          </a:p>
          <a:p>
            <a:r>
              <a:rPr lang="en-US" altLang="zh-TW" dirty="0"/>
              <a:t>Conclusion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9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578</TotalTime>
  <Words>1187</Words>
  <Application>Microsoft Office PowerPoint</Application>
  <PresentationFormat>如螢幕大小 (4:3)</PresentationFormat>
  <Paragraphs>197</Paragraphs>
  <Slides>26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佈景主題1</vt:lpstr>
      <vt:lpstr>Generating Queries from  User-Selected Text</vt:lpstr>
      <vt:lpstr>Outline</vt:lpstr>
      <vt:lpstr>Outline</vt:lpstr>
      <vt:lpstr>Motivation</vt:lpstr>
      <vt:lpstr>Motivation</vt:lpstr>
      <vt:lpstr>Goal</vt:lpstr>
      <vt:lpstr>Flow Chart</vt:lpstr>
      <vt:lpstr>Flow Chart</vt:lpstr>
      <vt:lpstr>Outline</vt:lpstr>
      <vt:lpstr>Chunk Extraction</vt:lpstr>
      <vt:lpstr>Chunk Selection</vt:lpstr>
      <vt:lpstr>Frequency-based</vt:lpstr>
      <vt:lpstr>Learning-based</vt:lpstr>
      <vt:lpstr>Learning-based</vt:lpstr>
      <vt:lpstr>Learning-based</vt:lpstr>
      <vt:lpstr>Select effective chunks</vt:lpstr>
      <vt:lpstr>Select effective chunks</vt:lpstr>
      <vt:lpstr>Query Generation</vt:lpstr>
      <vt:lpstr>Query Generation</vt:lpstr>
      <vt:lpstr>Outline</vt:lpstr>
      <vt:lpstr>Experiment</vt:lpstr>
      <vt:lpstr>Experiment</vt:lpstr>
      <vt:lpstr>Experiment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Queries from  User-Selected Text</dc:title>
  <dc:creator>BensonChiu</dc:creator>
  <cp:lastModifiedBy>BensonChiu</cp:lastModifiedBy>
  <cp:revision>37</cp:revision>
  <dcterms:created xsi:type="dcterms:W3CDTF">2013-03-03T06:57:27Z</dcterms:created>
  <dcterms:modified xsi:type="dcterms:W3CDTF">2013-03-04T01:18:04Z</dcterms:modified>
</cp:coreProperties>
</file>